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Override PartName="/ppt/tags/tag2.xml" ContentType="application/vnd.openxmlformats-officedocument.presentationml.tags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ags/tag1.xml" ContentType="application/vnd.openxmlformats-officedocument.presentationml.tags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comments/comment1.xml" ContentType="application/vnd.openxmlformats-officedocument.presentationml.comments+xml"/>
  <Override PartName="/ppt/notesSlides/notesSlide6.xml" ContentType="application/vnd.openxmlformats-officedocument.presentationml.notesSlide+xml"/>
  <Default Extension="xlsx" ContentType="application/vnd.openxmlformats-officedocument.spreadsheetml.sheet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rts/chart1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5" r:id="rId1"/>
  </p:sldMasterIdLst>
  <p:notesMasterIdLst>
    <p:notesMasterId r:id="rId9"/>
  </p:notesMasterIdLst>
  <p:handoutMasterIdLst>
    <p:handoutMasterId r:id="rId10"/>
  </p:handoutMasterIdLst>
  <p:sldIdLst>
    <p:sldId id="256" r:id="rId2"/>
    <p:sldId id="265" r:id="rId3"/>
    <p:sldId id="257" r:id="rId4"/>
    <p:sldId id="258" r:id="rId5"/>
    <p:sldId id="259" r:id="rId6"/>
    <p:sldId id="264" r:id="rId7"/>
    <p:sldId id="260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 David Beskeen" initials="DWB" lastIdx="1" clrIdx="0"/>
  <p:cmAuthor id="1" name="User 1" initials="U1" lastIdx="1" clrIdx="1"/>
  <p:cmAuthor id="2" name="Your Name" initials="YN" lastIdx="2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  <p:clrMru>
    <a:srgbClr val="00FFFF"/>
    <a:srgbClr val="00FF00"/>
    <a:srgbClr val="CCFFCC"/>
    <a:srgbClr val="6600CC"/>
    <a:srgbClr val="99CC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47" autoAdjust="0"/>
  </p:normalViewPr>
  <p:slideViewPr>
    <p:cSldViewPr>
      <p:cViewPr varScale="1">
        <p:scale>
          <a:sx n="65" d="100"/>
          <a:sy n="65" d="100"/>
        </p:scale>
        <p:origin x="-1452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  <p:sld r:id="rId2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heme" Target="theme/theme1.xml"/></Relationships>
</file>

<file path=ppt/_rels/viewProps.xml.rels><?xml version="1.0" encoding="UTF-8" standalone="yes"?>
<Relationships xmlns="http://schemas.openxmlformats.org/package/2006/relationships"><Relationship Id="rId2" Type="http://schemas.openxmlformats.org/officeDocument/2006/relationships/slide" Target="slides/slide7.xml"/><Relationship Id="rId1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title>
      <c:tx>
        <c:rich>
          <a:bodyPr/>
          <a:lstStyle/>
          <a:p>
            <a:pPr>
              <a:defRPr sz="2265" b="1" i="0" u="none" strike="noStrike" baseline="0">
                <a:solidFill>
                  <a:srgbClr val="000000"/>
                </a:solidFill>
                <a:uLnTx/>
                <a:uFillTx/>
                <a:latin typeface="Arial"/>
                <a:ea typeface="Arial"/>
                <a:cs typeface="Arial"/>
              </a:defRPr>
            </a:pPr>
            <a:r>
              <a:rPr lang="en-US"/>
              <a:t>Gen I vs. Gen II</a:t>
            </a:r>
          </a:p>
        </c:rich>
      </c:tx>
      <c:layout>
        <c:manualLayout>
          <c:xMode val="edge"/>
          <c:yMode val="edge"/>
          <c:x val="0.36476426799007522"/>
          <c:y val="1.8957345971563982E-2"/>
        </c:manualLayout>
      </c:layout>
      <c:spPr>
        <a:noFill/>
        <a:ln w="26145">
          <a:noFill/>
        </a:ln>
      </c:spPr>
    </c:title>
    <c:view3D>
      <c:hPercent val="49"/>
      <c:depthPercent val="100"/>
      <c:rAngAx val="1"/>
    </c:view3D>
    <c:floor>
      <c:spPr>
        <a:solidFill>
          <a:srgbClr val="C0C0C0"/>
        </a:solidFill>
        <a:ln w="3175">
          <a:solidFill>
            <a:srgbClr val="000000"/>
          </a:solidFill>
          <a:prstDash val="solid"/>
        </a:ln>
      </c:spPr>
    </c:floor>
    <c:sideWall>
      <c:spPr>
        <a:noFill/>
        <a:ln w="12700">
          <a:solidFill>
            <a:srgbClr val="000000"/>
          </a:solidFill>
          <a:prstDash val="solid"/>
        </a:ln>
      </c:spPr>
    </c:sideWall>
    <c:backWall>
      <c:spPr>
        <a:noFill/>
        <a:ln w="12700">
          <a:solidFill>
            <a:srgbClr val="000000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0.13151364764267989"/>
          <c:y val="0.20142180094786741"/>
          <c:w val="0.72084367245657799"/>
          <c:h val="0.6635071090047393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Gen I</c:v>
                </c:pt>
              </c:strCache>
            </c:strRef>
          </c:tx>
          <c:spPr>
            <a:solidFill>
              <a:srgbClr val="CC99FF"/>
            </a:solidFill>
            <a:ln w="13072">
              <a:solidFill>
                <a:srgbClr val="000000"/>
              </a:solidFill>
              <a:prstDash val="solid"/>
            </a:ln>
          </c:spPr>
          <c:cat>
            <c:strRef>
              <c:f>Sheet1!$B$1:$D$1</c:f>
              <c:strCache>
                <c:ptCount val="3"/>
                <c:pt idx="0">
                  <c:v>1st Year</c:v>
                </c:pt>
                <c:pt idx="1">
                  <c:v>2nd Year</c:v>
                </c:pt>
                <c:pt idx="2">
                  <c:v>3rd Year</c:v>
                </c:pt>
              </c:strCache>
            </c:strRef>
          </c:cat>
          <c:val>
            <c:numRef>
              <c:f>Sheet1!$B$2:$D$2</c:f>
              <c:numCache>
                <c:formatCode>General</c:formatCode>
                <c:ptCount val="3"/>
                <c:pt idx="0">
                  <c:v>35</c:v>
                </c:pt>
                <c:pt idx="1">
                  <c:v>49</c:v>
                </c:pt>
                <c:pt idx="2">
                  <c:v>65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Gen II</c:v>
                </c:pt>
              </c:strCache>
            </c:strRef>
          </c:tx>
          <c:spPr>
            <a:solidFill>
              <a:srgbClr val="99CCFF"/>
            </a:solidFill>
            <a:ln w="13072">
              <a:solidFill>
                <a:srgbClr val="000000"/>
              </a:solidFill>
              <a:prstDash val="solid"/>
            </a:ln>
          </c:spPr>
          <c:cat>
            <c:strRef>
              <c:f>Sheet1!$B$1:$D$1</c:f>
              <c:strCache>
                <c:ptCount val="3"/>
                <c:pt idx="0">
                  <c:v>1st Year</c:v>
                </c:pt>
                <c:pt idx="1">
                  <c:v>2nd Year</c:v>
                </c:pt>
                <c:pt idx="2">
                  <c:v>3rd Year</c:v>
                </c:pt>
              </c:strCache>
            </c:strRef>
          </c:cat>
          <c:val>
            <c:numRef>
              <c:f>Sheet1!$B$3:$D$3</c:f>
              <c:numCache>
                <c:formatCode>General</c:formatCode>
                <c:ptCount val="3"/>
                <c:pt idx="0">
                  <c:v>58</c:v>
                </c:pt>
                <c:pt idx="1">
                  <c:v>95</c:v>
                </c:pt>
                <c:pt idx="2">
                  <c:v>120</c:v>
                </c:pt>
              </c:numCache>
            </c:numRef>
          </c:val>
        </c:ser>
        <c:gapDepth val="0"/>
        <c:shape val="box"/>
        <c:axId val="98431360"/>
        <c:axId val="98432896"/>
        <c:axId val="0"/>
      </c:bar3DChart>
      <c:catAx>
        <c:axId val="98431360"/>
        <c:scaling>
          <c:orientation val="minMax"/>
        </c:scaling>
        <c:axPos val="b"/>
        <c:numFmt formatCode="General" sourceLinked="1"/>
        <c:tickLblPos val="low"/>
        <c:spPr>
          <a:ln w="3268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853" b="1" i="0" u="none" strike="noStrike" baseline="0">
                <a:solidFill>
                  <a:srgbClr val="000000"/>
                </a:solidFill>
                <a:uLnTx/>
                <a:uFillTx/>
                <a:latin typeface="Arial"/>
                <a:ea typeface="Arial"/>
                <a:cs typeface="Arial"/>
              </a:defRPr>
            </a:pPr>
            <a:endParaRPr lang="en-US"/>
          </a:p>
        </c:txPr>
        <c:crossAx val="98432896"/>
        <c:crosses val="autoZero"/>
        <c:auto val="1"/>
        <c:lblAlgn val="ctr"/>
        <c:lblOffset val="100"/>
        <c:tickLblSkip val="1"/>
        <c:tickMarkSkip val="1"/>
      </c:catAx>
      <c:valAx>
        <c:axId val="98432896"/>
        <c:scaling>
          <c:orientation val="minMax"/>
        </c:scaling>
        <c:axPos val="l"/>
        <c:majorGridlines>
          <c:spPr>
            <a:ln w="3268">
              <a:solidFill>
                <a:srgbClr val="000000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 sz="1853" b="1" i="0" u="none" strike="noStrike" baseline="0">
                    <a:solidFill>
                      <a:srgbClr val="000000"/>
                    </a:solidFill>
                    <a:uLnTx/>
                    <a:uFillTx/>
                    <a:latin typeface="Arial"/>
                    <a:ea typeface="Arial"/>
                    <a:cs typeface="Arial"/>
                  </a:defRPr>
                </a:pPr>
                <a:r>
                  <a:rPr lang="en-US"/>
                  <a:t>Units</a:t>
                </a:r>
              </a:p>
            </c:rich>
          </c:tx>
          <c:layout>
            <c:manualLayout>
              <c:xMode val="edge"/>
              <c:yMode val="edge"/>
              <c:x val="2.8535980148883391E-2"/>
              <c:y val="0.46682464454976352"/>
            </c:manualLayout>
          </c:layout>
          <c:spPr>
            <a:noFill/>
            <a:ln w="26145">
              <a:noFill/>
            </a:ln>
          </c:spPr>
        </c:title>
        <c:numFmt formatCode="General" sourceLinked="1"/>
        <c:tickLblPos val="nextTo"/>
        <c:spPr>
          <a:ln w="3268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853" b="1" i="0" u="none" strike="noStrike" baseline="0">
                <a:solidFill>
                  <a:srgbClr val="000000"/>
                </a:solidFill>
                <a:uLnTx/>
                <a:uFillTx/>
                <a:latin typeface="Arial"/>
                <a:ea typeface="Arial"/>
                <a:cs typeface="Arial"/>
              </a:defRPr>
            </a:pPr>
            <a:endParaRPr lang="en-US"/>
          </a:p>
        </c:txPr>
        <c:crossAx val="98431360"/>
        <c:crosses val="autoZero"/>
        <c:crossBetween val="between"/>
      </c:valAx>
      <c:spPr>
        <a:noFill/>
        <a:ln w="26145">
          <a:noFill/>
        </a:ln>
      </c:spPr>
    </c:plotArea>
    <c:legend>
      <c:legendPos val="r"/>
      <c:layout>
        <c:manualLayout>
          <c:xMode val="edge"/>
          <c:yMode val="edge"/>
          <c:x val="0.86724565756824001"/>
          <c:y val="0.5"/>
          <c:w val="0.12903225806451613"/>
          <c:h val="0.1682464454976309"/>
        </c:manualLayout>
      </c:layout>
      <c:spPr>
        <a:noFill/>
        <a:ln w="3268">
          <a:solidFill>
            <a:srgbClr val="000000"/>
          </a:solidFill>
          <a:prstDash val="solid"/>
        </a:ln>
      </c:spPr>
      <c:txPr>
        <a:bodyPr/>
        <a:lstStyle/>
        <a:p>
          <a:pPr>
            <a:defRPr sz="1704" b="1" i="0" u="none" strike="noStrike" baseline="0">
              <a:solidFill>
                <a:srgbClr val="000000"/>
              </a:solidFill>
              <a:uLnTx/>
              <a:uFillTx/>
              <a:latin typeface="Arial"/>
              <a:ea typeface="Arial"/>
              <a:cs typeface="Arial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853" b="1" i="0" u="none" strike="noStrike" baseline="0">
          <a:solidFill>
            <a:srgbClr val="000000"/>
          </a:solidFill>
          <a:uLnTx/>
          <a:uFillTx/>
          <a:latin typeface="Arial"/>
          <a:ea typeface="Arial"/>
          <a:cs typeface="Arial"/>
        </a:defRPr>
      </a:pPr>
      <a:endParaRPr lang="en-US"/>
    </a:p>
  </c:txPr>
  <c:externalData r:id="rId1"/>
</c:chartSpace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2" dt="2011-01-26T10:37:35.593" idx="2">
    <p:pos x="2638" y="1186"/>
    <p:text>Sherry look this over for accuracy.</p:text>
  </p:cm>
</p:cmLst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048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048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7F02CF10-BE10-46A0-9DBD-80CEB392A5B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wmf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450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50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450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7F02CF10-BE10-46A0-9DBD-80CEB392A5B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F02CF10-BE10-46A0-9DBD-80CEB392A5B8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4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F02CF10-BE10-46A0-9DBD-80CEB392A5B8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46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Use a graphic</a:t>
            </a:r>
            <a:r>
              <a:rPr lang="en-US" baseline="0" dirty="0" smtClean="0"/>
              <a:t> on this slide?</a:t>
            </a:r>
            <a:endParaRPr lang="en-US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Appropriate information here?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F02CF10-BE10-46A0-9DBD-80CEB392A5B8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Finalize timeline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F02CF10-BE10-46A0-9DBD-80CEB392A5B8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F02CF10-BE10-46A0-9DBD-80CEB392A5B8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4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Double check data before final draft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F02CF10-BE10-46A0-9DBD-80CEB392A5B8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0D152B-2F21-4582-B67A-766E86489D29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3BECB2-C3C0-40FF-A189-7287E6CEC352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34B794-2294-4E3B-B8C2-FCF8D34E2FBF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D3CDCE4-CCE5-4CBC-94AB-DB4A0AF3D761}" type="slidenum">
              <a:rPr lang="en-US" alt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Click="0" advTm="400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1676400"/>
            <a:ext cx="3924300" cy="4419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62500" y="1676400"/>
            <a:ext cx="3924300" cy="4419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8265E08-D435-4C3D-B793-37DCC78D48AD}" type="slidenum">
              <a:rPr lang="en-US" alt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Click="0" advTm="400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3A373E-41DF-4894-8195-650905816C8F}" type="slidenum">
              <a:rPr lang="en-US" alt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Click="0" advTm="400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7AC6C-4CD9-4606-8E1D-026D6F6E44B1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70895F-A5A5-4FB5-A8CC-0DF89D124E23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9E880C-5259-481E-AB53-DC164BE1FE53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A2229-87CF-4795-89DD-7C062CCE442D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2CFAA-3B45-440E-8710-507EE87A60A8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4A932C-A8C5-4ACD-94EB-78B616A596A9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A743EC-648E-41E7-8382-E7C86EC61C73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EFC04-24C6-4828-AFA1-5EB63268B296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CB7587-8909-4D9C-9B91-9168D413BDF7}" type="slidenum">
              <a:rPr lang="en-US" alt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6" r:id="rId1"/>
    <p:sldLayoutId id="2147483687" r:id="rId2"/>
    <p:sldLayoutId id="2147483688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  <p:sldLayoutId id="2147483695" r:id="rId10"/>
    <p:sldLayoutId id="2147483696" r:id="rId11"/>
    <p:sldLayoutId id="2147483697" r:id="rId12"/>
    <p:sldLayoutId id="2147483698" r:id="rId13"/>
    <p:sldLayoutId id="2147483699" r:id="rId14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13.xml"/><Relationship Id="rId1" Type="http://schemas.openxmlformats.org/officeDocument/2006/relationships/tags" Target="../tags/tag1.xml"/><Relationship Id="rId5" Type="http://schemas.openxmlformats.org/officeDocument/2006/relationships/comments" Target="../comments/comment1.xml"/><Relationship Id="rId4" Type="http://schemas.openxmlformats.org/officeDocument/2006/relationships/image" Target="../media/image1.wmf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12.xml"/><Relationship Id="rId1" Type="http://schemas.openxmlformats.org/officeDocument/2006/relationships/tags" Target="../tags/tag2.xml"/><Relationship Id="rId4" Type="http://schemas.openxmlformats.org/officeDocument/2006/relationships/image" Target="../media/image2.wmf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6" name="Rectangle 8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FarNorth</a:t>
            </a:r>
            <a:r>
              <a:rPr lang="en-US" dirty="0" smtClean="0"/>
              <a:t> Sports, </a:t>
            </a:r>
            <a:r>
              <a:rPr lang="en-US" dirty="0"/>
              <a:t>Inc.</a:t>
            </a:r>
          </a:p>
        </p:txBody>
      </p:sp>
      <p:sp>
        <p:nvSpPr>
          <p:cNvPr id="2057" name="Rectangle 9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Q4 </a:t>
            </a:r>
            <a:r>
              <a:rPr lang="en-US" dirty="0"/>
              <a:t>Technology Report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6" presetClass="emph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Scale>
                                      <p:cBhvr>
                                        <p:cTn id="6" dur="25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"/>
                                        </p:tgtEl>
                                      </p:cBhvr>
                                      <p:to x="80000" y="100000"/>
                                    </p:animScale>
                                    <p:anim by="(#ppt_w*0.10)" calcmode="lin" valueType="num">
                                      <p:cBhvr>
                                        <p:cTn id="7" dur="25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by="(-#ppt_w*0.10)" calcmode="lin" valueType="num">
                                      <p:cBhvr>
                                        <p:cTn id="8" dur="25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-480000">
                                      <p:cBhvr>
                                        <p:cTn id="9" dur="25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6" grpId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New Technologies Update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Ultra-</a:t>
            </a:r>
            <a:r>
              <a:rPr lang="en-US" dirty="0" err="1"/>
              <a:t>lite</a:t>
            </a:r>
            <a:r>
              <a:rPr lang="en-US" dirty="0"/>
              <a:t> Sports Apparel technology</a:t>
            </a:r>
          </a:p>
          <a:p>
            <a:pPr lvl="1"/>
            <a:r>
              <a:rPr lang="en-US" dirty="0" err="1"/>
              <a:t>Speedwear</a:t>
            </a:r>
            <a:r>
              <a:rPr lang="en-US" dirty="0"/>
              <a:t> product for swimmers and cyclists</a:t>
            </a:r>
          </a:p>
          <a:p>
            <a:pPr lvl="1"/>
            <a:r>
              <a:rPr lang="en-US" dirty="0"/>
              <a:t>Design reduces drag</a:t>
            </a:r>
          </a:p>
          <a:p>
            <a:r>
              <a:rPr lang="en-US" dirty="0"/>
              <a:t>Generation II Snowboard </a:t>
            </a:r>
          </a:p>
          <a:p>
            <a:pPr lvl="1"/>
            <a:r>
              <a:rPr lang="en-US" dirty="0"/>
              <a:t>Flexi-design snowboard</a:t>
            </a:r>
          </a:p>
          <a:p>
            <a:pPr lvl="1"/>
            <a:r>
              <a:rPr lang="en-US" dirty="0" smtClean="0"/>
              <a:t>Technical </a:t>
            </a:r>
            <a:r>
              <a:rPr lang="en-US" dirty="0"/>
              <a:t>composition (classified)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348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81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Ultra-</a:t>
            </a:r>
            <a:r>
              <a:rPr lang="en-US" dirty="0" err="1"/>
              <a:t>lite</a:t>
            </a:r>
            <a:r>
              <a:rPr lang="en-US" dirty="0"/>
              <a:t> Sports Apparel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en-US" sz="2600" dirty="0"/>
              <a:t>Technology progress</a:t>
            </a:r>
          </a:p>
          <a:p>
            <a:pPr lvl="1"/>
            <a:r>
              <a:rPr lang="en-US" sz="2200" dirty="0"/>
              <a:t>Chemical testing completed (P1)</a:t>
            </a:r>
          </a:p>
          <a:p>
            <a:pPr lvl="1"/>
            <a:r>
              <a:rPr lang="en-US" sz="2200" dirty="0"/>
              <a:t>Initial error summaries available for review</a:t>
            </a:r>
          </a:p>
          <a:p>
            <a:pPr lvl="1"/>
            <a:r>
              <a:rPr lang="en-US" sz="2200" dirty="0"/>
              <a:t>Endurance testing under way (F2)</a:t>
            </a:r>
          </a:p>
        </p:txBody>
      </p:sp>
      <p:pic>
        <p:nvPicPr>
          <p:cNvPr id="3099" name="Picture 27" descr="C:\Documents and Settings\Owner\Local Settings\Temporary Internet Files\Content.IE5\KPSZOJKV\MCj03631100000[1].wmf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5411799" y="2078019"/>
            <a:ext cx="3140118" cy="1970377"/>
          </a:xfrm>
          <a:prstGeom prst="rect">
            <a:avLst/>
          </a:prstGeom>
          <a:noFill/>
        </p:spPr>
      </p:pic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0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0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30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2000"/>
                            </p:stCondLst>
                            <p:childTnLst>
                              <p:par>
                                <p:cTn id="1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3000"/>
                            </p:stCondLst>
                            <p:childTnLst>
                              <p:par>
                                <p:cTn id="2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4000"/>
                            </p:stCondLst>
                            <p:childTnLst>
                              <p:par>
                                <p:cTn id="2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4" grpId="0"/>
      <p:bldP spid="3075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Ultra-</a:t>
            </a:r>
            <a:r>
              <a:rPr lang="en-US" dirty="0" err="1"/>
              <a:t>lite</a:t>
            </a:r>
            <a:r>
              <a:rPr lang="en-US" dirty="0"/>
              <a:t> Status</a:t>
            </a:r>
          </a:p>
        </p:txBody>
      </p:sp>
      <p:graphicFrame>
        <p:nvGraphicFramePr>
          <p:cNvPr id="5462" name="Group 342"/>
          <p:cNvGraphicFramePr>
            <a:graphicFrameLocks noGrp="1"/>
          </p:cNvGraphicFramePr>
          <p:nvPr>
            <p:ph idx="1"/>
          </p:nvPr>
        </p:nvGraphicFramePr>
        <p:xfrm>
          <a:off x="609600" y="2133600"/>
          <a:ext cx="8001000" cy="2438400"/>
        </p:xfrm>
        <a:graphic>
          <a:graphicData uri="http://schemas.openxmlformats.org/drawingml/2006/table">
            <a:tbl>
              <a:tblPr/>
              <a:tblGrid>
                <a:gridCol w="2000250"/>
                <a:gridCol w="2000250"/>
                <a:gridCol w="2000250"/>
                <a:gridCol w="2000250"/>
              </a:tblGrid>
              <a:tr h="12192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500" b="1" i="0" u="none" strike="noStrike" cap="none" normalizeH="0" baseline="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FFFFFF"/>
                            </a:outerShdw>
                          </a:effectLst>
                          <a:latin typeface="Arial" charset="0"/>
                        </a:rPr>
                        <a:t>Testing</a:t>
                      </a:r>
                    </a:p>
                  </a:txBody>
                  <a:tcPr anchor="ctr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1">
                      <a:gsLst>
                        <a:gs pos="0">
                          <a:schemeClr val="accent1">
                            <a:gamma/>
                            <a:shade val="46275"/>
                            <a:invGamma/>
                          </a:schemeClr>
                        </a:gs>
                        <a:gs pos="100000">
                          <a:schemeClr val="accent1"/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500" b="1" i="0" u="none" strike="noStrike" cap="none" normalizeH="0" baseline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FFFFFF"/>
                            </a:outerShdw>
                          </a:effectLst>
                          <a:latin typeface="Arial" charset="0"/>
                        </a:rPr>
                        <a:t>Production Model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1">
                      <a:gsLst>
                        <a:gs pos="0">
                          <a:schemeClr val="accent1">
                            <a:gamma/>
                            <a:shade val="46275"/>
                            <a:invGamma/>
                          </a:schemeClr>
                        </a:gs>
                        <a:gs pos="100000">
                          <a:schemeClr val="accent1"/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500" b="1" i="0" u="none" strike="noStrike" cap="none" normalizeH="0" baseline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FFFFFF"/>
                            </a:outerShdw>
                          </a:effectLst>
                          <a:latin typeface="Arial" charset="0"/>
                        </a:rPr>
                        <a:t>Standards Verification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1">
                      <a:gsLst>
                        <a:gs pos="0">
                          <a:schemeClr val="accent1">
                            <a:gamma/>
                            <a:shade val="46275"/>
                            <a:invGamma/>
                          </a:schemeClr>
                        </a:gs>
                        <a:gs pos="100000">
                          <a:schemeClr val="accent1"/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500" b="1" i="0" u="none" strike="noStrike" cap="none" normalizeH="0" baseline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FFFFFF"/>
                            </a:outerShdw>
                          </a:effectLst>
                          <a:latin typeface="Arial" charset="0"/>
                        </a:rPr>
                        <a:t>G2 Report</a:t>
                      </a:r>
                    </a:p>
                  </a:txBody>
                  <a:tcPr anchor="ctr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gradFill rotWithShape="1">
                      <a:gsLst>
                        <a:gs pos="0">
                          <a:schemeClr val="accent1">
                            <a:gamma/>
                            <a:shade val="46275"/>
                            <a:invGamma/>
                          </a:schemeClr>
                        </a:gs>
                        <a:gs pos="100000">
                          <a:schemeClr val="accent1"/>
                        </a:gs>
                      </a:gsLst>
                      <a:lin ang="5400000" scaled="1"/>
                    </a:gradFill>
                  </a:tcPr>
                </a:tc>
              </a:tr>
              <a:tr h="12192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500" b="0" i="0" u="none" strike="noStrike" cap="none" normalizeH="0" baseline="0" smtClean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6 weeks</a:t>
                      </a:r>
                    </a:p>
                  </a:txBody>
                  <a:tcPr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500" b="0" i="0" u="none" strike="noStrike" cap="none" normalizeH="0" baseline="0" dirty="0" smtClean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 weeks</a:t>
                      </a:r>
                    </a:p>
                  </a:txBody>
                  <a:tcPr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500" b="0" i="0" u="none" strike="noStrike" cap="none" normalizeH="0" baseline="0" smtClean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Within next 30 days</a:t>
                      </a:r>
                    </a:p>
                  </a:txBody>
                  <a:tcPr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500" b="0" i="0" u="none" strike="noStrike" cap="none" normalizeH="0" baseline="0" dirty="0" smtClean="0"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Completed and filed</a:t>
                      </a:r>
                    </a:p>
                  </a:txBody>
                  <a:tcPr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</a:tbl>
          </a:graphicData>
        </a:graphic>
      </p:graphicFrame>
      <p:sp>
        <p:nvSpPr>
          <p:cNvPr id="4" name="Rectangle 3"/>
          <p:cNvSpPr/>
          <p:nvPr/>
        </p:nvSpPr>
        <p:spPr>
          <a:xfrm>
            <a:off x="2089116" y="7116813"/>
            <a:ext cx="4089456" cy="18256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51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1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5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1031" descr="00065229"/>
          <p:cNvPicPr>
            <a:picLocks noChangeAspect="1" noChangeArrowheads="1"/>
          </p:cNvPicPr>
          <p:nvPr/>
        </p:nvPicPr>
        <p:blipFill>
          <a:blip r:embed="rId4" cstate="print">
            <a:lum bright="70000" contrast="-70000"/>
          </a:blip>
          <a:srcRect/>
          <a:stretch>
            <a:fillRect/>
          </a:stretch>
        </p:blipFill>
        <p:spPr bwMode="auto">
          <a:xfrm>
            <a:off x="3440097" y="1165194"/>
            <a:ext cx="5486400" cy="4727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170" name="Rectangle 1026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Generation II Snowboard </a:t>
            </a:r>
            <a:br>
              <a:rPr lang="en-US" dirty="0"/>
            </a:br>
            <a:endParaRPr lang="en-US" dirty="0"/>
          </a:p>
        </p:txBody>
      </p:sp>
      <p:sp>
        <p:nvSpPr>
          <p:cNvPr id="7171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Technology progress</a:t>
            </a:r>
          </a:p>
          <a:p>
            <a:pPr lvl="1"/>
            <a:r>
              <a:rPr lang="en-US" dirty="0"/>
              <a:t>Testing phase (P3) in </a:t>
            </a:r>
            <a:r>
              <a:rPr lang="en-US" dirty="0" err="1" smtClean="0"/>
              <a:t>progres</a:t>
            </a:r>
            <a:r>
              <a:rPr lang="en-US" dirty="0" smtClean="0"/>
              <a:t> </a:t>
            </a:r>
            <a:endParaRPr lang="en-US" dirty="0"/>
          </a:p>
          <a:p>
            <a:pPr lvl="2"/>
            <a:r>
              <a:rPr lang="en-US" dirty="0"/>
              <a:t>Binding tests A-1 through A-4 </a:t>
            </a:r>
            <a:r>
              <a:rPr lang="en-US" dirty="0" smtClean="0"/>
              <a:t>completed</a:t>
            </a:r>
            <a:endParaRPr lang="en-US" dirty="0"/>
          </a:p>
          <a:p>
            <a:pPr lvl="2"/>
            <a:r>
              <a:rPr lang="en-US" dirty="0"/>
              <a:t>Board tests A-1 and A-2 in progress</a:t>
            </a:r>
          </a:p>
          <a:p>
            <a:pPr lvl="2"/>
            <a:r>
              <a:rPr lang="en-US" dirty="0"/>
              <a:t>Latch release redesign in progress</a:t>
            </a:r>
          </a:p>
          <a:p>
            <a:pPr lvl="1"/>
            <a:r>
              <a:rPr lang="en-US" dirty="0"/>
              <a:t>Product market review in progress</a:t>
            </a:r>
          </a:p>
          <a:p>
            <a:pPr lvl="2"/>
            <a:r>
              <a:rPr lang="en-US" dirty="0"/>
              <a:t>30 day reports due at end of month</a:t>
            </a:r>
          </a:p>
          <a:p>
            <a:pPr lvl="1"/>
            <a:r>
              <a:rPr lang="en-US" dirty="0"/>
              <a:t>Development review cycle in progress</a:t>
            </a:r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71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1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71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71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71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71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717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717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717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71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71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71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717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717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717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4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0" grpId="0"/>
      <p:bldP spid="7171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Snowboard Projected Comps</a:t>
            </a:r>
          </a:p>
        </p:txBody>
      </p:sp>
      <p:graphicFrame>
        <p:nvGraphicFramePr>
          <p:cNvPr id="4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685800" y="1768475"/>
          <a:ext cx="8001000" cy="42354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10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6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</a:t>
            </a:r>
          </a:p>
        </p:txBody>
      </p:sp>
      <p:sp>
        <p:nvSpPr>
          <p:cNvPr id="9267" name="Rectangle 51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Development</a:t>
            </a:r>
          </a:p>
          <a:p>
            <a:r>
              <a:rPr lang="en-US"/>
              <a:t>Testing</a:t>
            </a:r>
          </a:p>
          <a:p>
            <a:r>
              <a:rPr lang="en-US"/>
              <a:t>Marketing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92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8" grpId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9.8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.2|7.4|4.4|4.4|3.9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2236963</TotalTime>
  <Words>165</Words>
  <Application>Microsoft Office PowerPoint</Application>
  <PresentationFormat>On-screen Show (4:3)</PresentationFormat>
  <Paragraphs>49</Paragraphs>
  <Slides>7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FarNorth Sports, Inc.</vt:lpstr>
      <vt:lpstr>New Technologies Update</vt:lpstr>
      <vt:lpstr>Ultra-lite Sports Apparel</vt:lpstr>
      <vt:lpstr>Ultra-lite Status</vt:lpstr>
      <vt:lpstr>Generation II Snowboard  </vt:lpstr>
      <vt:lpstr>Snowboard Projected Comps</vt:lpstr>
      <vt:lpstr>Questions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>Tech Report Q4</dc:subject>
  <dc:creator>Your Name</dc:creator>
  <cp:lastModifiedBy>Phil Schneider</cp:lastModifiedBy>
  <cp:revision>51</cp:revision>
  <dcterms:created xsi:type="dcterms:W3CDTF">1999-05-22T22:57:26Z</dcterms:created>
  <dcterms:modified xsi:type="dcterms:W3CDTF">2012-05-23T09:37:42Z</dcterms:modified>
</cp:coreProperties>
</file>

<file path=docProps/thumbnail.jpeg>
</file>